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Playfair Display"/>
      <p:regular r:id="rId13"/>
      <p:bold r:id="rId14"/>
      <p:italic r:id="rId15"/>
      <p:boldItalic r:id="rId16"/>
    </p:embeddedFont>
    <p:embeddedFont>
      <p:font typeface="Montserrat"/>
      <p:regular r:id="rId17"/>
      <p:bold r:id="rId18"/>
      <p:italic r:id="rId19"/>
      <p:boldItalic r:id="rId20"/>
    </p:embeddedFont>
    <p:embeddedFont>
      <p:font typeface="Oswald"/>
      <p:regular r:id="rId21"/>
      <p:bold r:id="rId22"/>
    </p:embeddedFont>
    <p:embeddedFont>
      <p:font typeface="Bree Serif"/>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7.xml"/><Relationship Id="rId22" Type="http://schemas.openxmlformats.org/officeDocument/2006/relationships/font" Target="fonts/Oswald-bold.fntdata"/><Relationship Id="rId10" Type="http://schemas.openxmlformats.org/officeDocument/2006/relationships/slide" Target="slides/slide6.xml"/><Relationship Id="rId21" Type="http://schemas.openxmlformats.org/officeDocument/2006/relationships/font" Target="fonts/Oswald-regular.fntdata"/><Relationship Id="rId13" Type="http://schemas.openxmlformats.org/officeDocument/2006/relationships/font" Target="fonts/PlayfairDisplay-regular.fntdata"/><Relationship Id="rId12" Type="http://schemas.openxmlformats.org/officeDocument/2006/relationships/slide" Target="slides/slide8.xml"/><Relationship Id="rId23" Type="http://schemas.openxmlformats.org/officeDocument/2006/relationships/font" Target="fonts/BreeSerif-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layfairDisplay-italic.fntdata"/><Relationship Id="rId14" Type="http://schemas.openxmlformats.org/officeDocument/2006/relationships/font" Target="fonts/PlayfairDisplay-bold.fntdata"/><Relationship Id="rId17" Type="http://schemas.openxmlformats.org/officeDocument/2006/relationships/font" Target="fonts/Montserrat-regular.fntdata"/><Relationship Id="rId16" Type="http://schemas.openxmlformats.org/officeDocument/2006/relationships/font" Target="fonts/PlayfairDisplay-boldItalic.fntdata"/><Relationship Id="rId5" Type="http://schemas.openxmlformats.org/officeDocument/2006/relationships/slide" Target="slides/slide1.xml"/><Relationship Id="rId19" Type="http://schemas.openxmlformats.org/officeDocument/2006/relationships/font" Target="fonts/Montserrat-italic.fntdata"/><Relationship Id="rId6" Type="http://schemas.openxmlformats.org/officeDocument/2006/relationships/slide" Target="slides/slide2.xml"/><Relationship Id="rId18" Type="http://schemas.openxmlformats.org/officeDocument/2006/relationships/font" Target="fonts/Montserrat-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-Engines are the first data mining public advertisement services due to consumer accessible privacy policies</a:t>
            </a:r>
          </a:p>
          <a:p>
            <a:pPr lvl="0">
              <a:spcBef>
                <a:spcPts val="0"/>
              </a:spcBef>
              <a:buNone/>
            </a:pPr>
            <a:r>
              <a:rPr lang="en"/>
              <a:t>-default privacy policies do not notify you of your basic terms of use outside their agreements</a:t>
            </a:r>
          </a:p>
          <a:p>
            <a:pPr lvl="0">
              <a:spcBef>
                <a:spcPts val="0"/>
              </a:spcBef>
              <a:buNone/>
            </a:pPr>
            <a:r>
              <a:rPr lang="en"/>
              <a:t>-facebook default posts to everyone has been one of the biggest disputes, nearly everything including pictures and tags can be seen by everyone and defaults some personal information like contact info and addresses to friends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Uniting and Strengthening America by Providing Appropriate Tools Required to Intercept and Obstruct Terriorism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4358475" y="0"/>
            <a:ext cx="3853200" cy="51435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44250" y="1403850"/>
            <a:ext cx="8455500" cy="2146800"/>
          </a:xfrm>
          <a:prstGeom prst="rect">
            <a:avLst/>
          </a:prstGeom>
          <a:solidFill>
            <a:srgbClr val="FFFFFF"/>
          </a:solidFill>
        </p:spPr>
        <p:txBody>
          <a:bodyPr anchorCtr="0" anchor="ctr" bIns="91425" lIns="91425" rIns="91425" tIns="91425"/>
          <a:lstStyle>
            <a:lvl1pPr lvl="0" rtl="0" algn="ctr">
              <a:spcBef>
                <a:spcPts val="0"/>
              </a:spcBef>
              <a:buSzPct val="100000"/>
              <a:buFont typeface="Playfair Display"/>
              <a:defRPr b="1" sz="6800">
                <a:latin typeface="Playfair Display"/>
                <a:ea typeface="Playfair Display"/>
                <a:cs typeface="Playfair Display"/>
                <a:sym typeface="Playfair Display"/>
              </a:defRPr>
            </a:lvl1pPr>
            <a:lvl2pPr lvl="1" rtl="0" algn="ctr">
              <a:spcBef>
                <a:spcPts val="0"/>
              </a:spcBef>
              <a:buSzPct val="100000"/>
              <a:buFont typeface="Playfair Display"/>
              <a:defRPr b="1" sz="6800">
                <a:latin typeface="Playfair Display"/>
                <a:ea typeface="Playfair Display"/>
                <a:cs typeface="Playfair Display"/>
                <a:sym typeface="Playfair Display"/>
              </a:defRPr>
            </a:lvl2pPr>
            <a:lvl3pPr lvl="2" rtl="0" algn="ctr">
              <a:spcBef>
                <a:spcPts val="0"/>
              </a:spcBef>
              <a:buSzPct val="100000"/>
              <a:buFont typeface="Playfair Display"/>
              <a:defRPr b="1" sz="6800">
                <a:latin typeface="Playfair Display"/>
                <a:ea typeface="Playfair Display"/>
                <a:cs typeface="Playfair Display"/>
                <a:sym typeface="Playfair Display"/>
              </a:defRPr>
            </a:lvl3pPr>
            <a:lvl4pPr lvl="3" rtl="0" algn="ctr">
              <a:spcBef>
                <a:spcPts val="0"/>
              </a:spcBef>
              <a:buSzPct val="100000"/>
              <a:buFont typeface="Playfair Display"/>
              <a:defRPr b="1" sz="6800">
                <a:latin typeface="Playfair Display"/>
                <a:ea typeface="Playfair Display"/>
                <a:cs typeface="Playfair Display"/>
                <a:sym typeface="Playfair Display"/>
              </a:defRPr>
            </a:lvl4pPr>
            <a:lvl5pPr lvl="4" rtl="0" algn="ctr">
              <a:spcBef>
                <a:spcPts val="0"/>
              </a:spcBef>
              <a:buSzPct val="100000"/>
              <a:buFont typeface="Playfair Display"/>
              <a:defRPr b="1" sz="6800">
                <a:latin typeface="Playfair Display"/>
                <a:ea typeface="Playfair Display"/>
                <a:cs typeface="Playfair Display"/>
                <a:sym typeface="Playfair Display"/>
              </a:defRPr>
            </a:lvl5pPr>
            <a:lvl6pPr lvl="5" rtl="0" algn="ctr">
              <a:spcBef>
                <a:spcPts val="0"/>
              </a:spcBef>
              <a:buSzPct val="100000"/>
              <a:buFont typeface="Playfair Display"/>
              <a:defRPr b="1" sz="6800">
                <a:latin typeface="Playfair Display"/>
                <a:ea typeface="Playfair Display"/>
                <a:cs typeface="Playfair Display"/>
                <a:sym typeface="Playfair Display"/>
              </a:defRPr>
            </a:lvl6pPr>
            <a:lvl7pPr lvl="6" rtl="0" algn="ctr">
              <a:spcBef>
                <a:spcPts val="0"/>
              </a:spcBef>
              <a:buSzPct val="100000"/>
              <a:buFont typeface="Playfair Display"/>
              <a:defRPr b="1" sz="6800">
                <a:latin typeface="Playfair Display"/>
                <a:ea typeface="Playfair Display"/>
                <a:cs typeface="Playfair Display"/>
                <a:sym typeface="Playfair Display"/>
              </a:defRPr>
            </a:lvl7pPr>
            <a:lvl8pPr lvl="7" rtl="0" algn="ctr">
              <a:spcBef>
                <a:spcPts val="0"/>
              </a:spcBef>
              <a:buSzPct val="100000"/>
              <a:buFont typeface="Playfair Display"/>
              <a:defRPr b="1" sz="6800">
                <a:latin typeface="Playfair Display"/>
                <a:ea typeface="Playfair Display"/>
                <a:cs typeface="Playfair Display"/>
                <a:sym typeface="Playfair Display"/>
              </a:defRPr>
            </a:lvl8pPr>
            <a:lvl9pPr lvl="8" rtl="0" algn="ctr">
              <a:spcBef>
                <a:spcPts val="0"/>
              </a:spcBef>
              <a:buSzPct val="100000"/>
              <a:buFont typeface="Playfair Display"/>
              <a:defRPr b="1" sz="6800">
                <a:latin typeface="Playfair Display"/>
                <a:ea typeface="Playfair Display"/>
                <a:cs typeface="Playfair Display"/>
                <a:sym typeface="Playfair Display"/>
              </a:defRPr>
            </a:lvl9pPr>
          </a:lstStyle>
          <a:p/>
        </p:txBody>
      </p:sp>
      <p:sp>
        <p:nvSpPr>
          <p:cNvPr id="13" name="Shape 13"/>
          <p:cNvSpPr txBox="1"/>
          <p:nvPr>
            <p:ph idx="1" type="subTitle"/>
          </p:nvPr>
        </p:nvSpPr>
        <p:spPr>
          <a:xfrm>
            <a:off x="344250" y="3550650"/>
            <a:ext cx="4910100" cy="577800"/>
          </a:xfrm>
          <a:prstGeom prst="rect">
            <a:avLst/>
          </a:prstGeom>
          <a:solidFill>
            <a:schemeClr val="dk2"/>
          </a:solidFill>
        </p:spPr>
        <p:txBody>
          <a:bodyPr anchorCtr="0" anchor="ctr" bIns="91425" lIns="91425" rIns="91425" tIns="91425"/>
          <a:lstStyle>
            <a:lvl1pPr lvl="0"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9pPr>
          </a:lstStyle>
          <a:p/>
        </p:txBody>
      </p:sp>
      <p:sp>
        <p:nvSpPr>
          <p:cNvPr id="14" name="Shape 1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999925"/>
            <a:ext cx="8520600" cy="2146200"/>
          </a:xfrm>
          <a:prstGeom prst="rect">
            <a:avLst/>
          </a:prstGeom>
        </p:spPr>
        <p:txBody>
          <a:bodyPr anchorCtr="0" anchor="b" bIns="91425" lIns="91425" rIns="91425" tIns="91425"/>
          <a:lstStyle>
            <a:lvl1pPr lvl="0" rtl="0" algn="ctr">
              <a:spcBef>
                <a:spcPts val="0"/>
              </a:spcBef>
              <a:buSzPct val="100000"/>
              <a:buFont typeface="Montserrat"/>
              <a:defRPr sz="14000">
                <a:latin typeface="Montserrat"/>
                <a:ea typeface="Montserrat"/>
                <a:cs typeface="Montserrat"/>
                <a:sym typeface="Montserrat"/>
              </a:defRPr>
            </a:lvl1pPr>
            <a:lvl2pPr lvl="1" rtl="0" algn="ctr">
              <a:spcBef>
                <a:spcPts val="0"/>
              </a:spcBef>
              <a:buSzPct val="100000"/>
              <a:buFont typeface="Montserrat"/>
              <a:defRPr sz="14000">
                <a:latin typeface="Montserrat"/>
                <a:ea typeface="Montserrat"/>
                <a:cs typeface="Montserrat"/>
                <a:sym typeface="Montserrat"/>
              </a:defRPr>
            </a:lvl2pPr>
            <a:lvl3pPr lvl="2" rtl="0" algn="ctr">
              <a:spcBef>
                <a:spcPts val="0"/>
              </a:spcBef>
              <a:buSzPct val="100000"/>
              <a:buFont typeface="Montserrat"/>
              <a:defRPr sz="14000">
                <a:latin typeface="Montserrat"/>
                <a:ea typeface="Montserrat"/>
                <a:cs typeface="Montserrat"/>
                <a:sym typeface="Montserrat"/>
              </a:defRPr>
            </a:lvl3pPr>
            <a:lvl4pPr lvl="3" rtl="0" algn="ctr">
              <a:spcBef>
                <a:spcPts val="0"/>
              </a:spcBef>
              <a:buSzPct val="100000"/>
              <a:buFont typeface="Montserrat"/>
              <a:defRPr sz="14000">
                <a:latin typeface="Montserrat"/>
                <a:ea typeface="Montserrat"/>
                <a:cs typeface="Montserrat"/>
                <a:sym typeface="Montserrat"/>
              </a:defRPr>
            </a:lvl4pPr>
            <a:lvl5pPr lvl="4" rtl="0" algn="ctr">
              <a:spcBef>
                <a:spcPts val="0"/>
              </a:spcBef>
              <a:buSzPct val="100000"/>
              <a:buFont typeface="Montserrat"/>
              <a:defRPr sz="14000">
                <a:latin typeface="Montserrat"/>
                <a:ea typeface="Montserrat"/>
                <a:cs typeface="Montserrat"/>
                <a:sym typeface="Montserrat"/>
              </a:defRPr>
            </a:lvl5pPr>
            <a:lvl6pPr lvl="5" rtl="0" algn="ctr">
              <a:spcBef>
                <a:spcPts val="0"/>
              </a:spcBef>
              <a:buSzPct val="100000"/>
              <a:buFont typeface="Montserrat"/>
              <a:defRPr sz="14000">
                <a:latin typeface="Montserrat"/>
                <a:ea typeface="Montserrat"/>
                <a:cs typeface="Montserrat"/>
                <a:sym typeface="Montserrat"/>
              </a:defRPr>
            </a:lvl6pPr>
            <a:lvl7pPr lvl="6" rtl="0" algn="ctr">
              <a:spcBef>
                <a:spcPts val="0"/>
              </a:spcBef>
              <a:buSzPct val="100000"/>
              <a:buFont typeface="Montserrat"/>
              <a:defRPr sz="14000">
                <a:latin typeface="Montserrat"/>
                <a:ea typeface="Montserrat"/>
                <a:cs typeface="Montserrat"/>
                <a:sym typeface="Montserrat"/>
              </a:defRPr>
            </a:lvl7pPr>
            <a:lvl8pPr lvl="7" rtl="0" algn="ctr">
              <a:spcBef>
                <a:spcPts val="0"/>
              </a:spcBef>
              <a:buSzPct val="100000"/>
              <a:buFont typeface="Montserrat"/>
              <a:defRPr sz="14000">
                <a:latin typeface="Montserrat"/>
                <a:ea typeface="Montserrat"/>
                <a:cs typeface="Montserrat"/>
                <a:sym typeface="Montserrat"/>
              </a:defRPr>
            </a:lvl8pPr>
            <a:lvl9pPr lvl="8" rtl="0" algn="ctr">
              <a:spcBef>
                <a:spcPts val="0"/>
              </a:spcBef>
              <a:buSzPct val="100000"/>
              <a:buFont typeface="Montserrat"/>
              <a:defRPr sz="14000">
                <a:latin typeface="Montserrat"/>
                <a:ea typeface="Montserrat"/>
                <a:cs typeface="Montserrat"/>
                <a:sym typeface="Montserrat"/>
              </a:defRPr>
            </a:lvl9pPr>
          </a:lstStyle>
          <a:p/>
        </p:txBody>
      </p:sp>
      <p:sp>
        <p:nvSpPr>
          <p:cNvPr id="50" name="Shape 50"/>
          <p:cNvSpPr txBox="1"/>
          <p:nvPr>
            <p:ph idx="1" type="body"/>
          </p:nvPr>
        </p:nvSpPr>
        <p:spPr>
          <a:xfrm>
            <a:off x="311700" y="3228425"/>
            <a:ext cx="8520600" cy="1300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51" name="Shape 5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accent5"/>
        </a:solidFill>
      </p:bgPr>
    </p:bg>
    <p:spTree>
      <p:nvGrpSpPr>
        <p:cNvPr id="15"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title"/>
          </p:nvPr>
        </p:nvSpPr>
        <p:spPr>
          <a:xfrm>
            <a:off x="344250" y="1403850"/>
            <a:ext cx="8455500" cy="2146800"/>
          </a:xfrm>
          <a:prstGeom prst="rect">
            <a:avLst/>
          </a:prstGeom>
          <a:solidFill>
            <a:srgbClr val="FFFFFF"/>
          </a:solidFill>
        </p:spPr>
        <p:txBody>
          <a:bodyPr anchorCtr="0" anchor="ctr" bIns="91425" lIns="91425" rIns="91425" tIns="91425"/>
          <a:lstStyle>
            <a:lvl1pPr lvl="0" rtl="0" algn="ctr">
              <a:spcBef>
                <a:spcPts val="0"/>
              </a:spcBef>
              <a:buSzPct val="100000"/>
              <a:buFont typeface="Playfair Display"/>
              <a:defRPr b="1" sz="4800">
                <a:latin typeface="Playfair Display"/>
                <a:ea typeface="Playfair Display"/>
                <a:cs typeface="Playfair Display"/>
                <a:sym typeface="Playfair Display"/>
              </a:defRPr>
            </a:lvl1pPr>
            <a:lvl2pPr lvl="1" rtl="0" algn="ctr">
              <a:spcBef>
                <a:spcPts val="0"/>
              </a:spcBef>
              <a:buSzPct val="100000"/>
              <a:buFont typeface="Playfair Display"/>
              <a:defRPr b="1" sz="4800">
                <a:latin typeface="Playfair Display"/>
                <a:ea typeface="Playfair Display"/>
                <a:cs typeface="Playfair Display"/>
                <a:sym typeface="Playfair Display"/>
              </a:defRPr>
            </a:lvl2pPr>
            <a:lvl3pPr lvl="2" rtl="0" algn="ctr">
              <a:spcBef>
                <a:spcPts val="0"/>
              </a:spcBef>
              <a:buSzPct val="100000"/>
              <a:buFont typeface="Playfair Display"/>
              <a:defRPr b="1" sz="4800">
                <a:latin typeface="Playfair Display"/>
                <a:ea typeface="Playfair Display"/>
                <a:cs typeface="Playfair Display"/>
                <a:sym typeface="Playfair Display"/>
              </a:defRPr>
            </a:lvl3pPr>
            <a:lvl4pPr lvl="3" rtl="0" algn="ctr">
              <a:spcBef>
                <a:spcPts val="0"/>
              </a:spcBef>
              <a:buSzPct val="100000"/>
              <a:buFont typeface="Playfair Display"/>
              <a:defRPr b="1" sz="4800">
                <a:latin typeface="Playfair Display"/>
                <a:ea typeface="Playfair Display"/>
                <a:cs typeface="Playfair Display"/>
                <a:sym typeface="Playfair Display"/>
              </a:defRPr>
            </a:lvl4pPr>
            <a:lvl5pPr lvl="4" rtl="0" algn="ctr">
              <a:spcBef>
                <a:spcPts val="0"/>
              </a:spcBef>
              <a:buSzPct val="100000"/>
              <a:buFont typeface="Playfair Display"/>
              <a:defRPr b="1" sz="4800">
                <a:latin typeface="Playfair Display"/>
                <a:ea typeface="Playfair Display"/>
                <a:cs typeface="Playfair Display"/>
                <a:sym typeface="Playfair Display"/>
              </a:defRPr>
            </a:lvl5pPr>
            <a:lvl6pPr lvl="5" rtl="0" algn="ctr">
              <a:spcBef>
                <a:spcPts val="0"/>
              </a:spcBef>
              <a:buSzPct val="100000"/>
              <a:buFont typeface="Playfair Display"/>
              <a:defRPr b="1" sz="4800">
                <a:latin typeface="Playfair Display"/>
                <a:ea typeface="Playfair Display"/>
                <a:cs typeface="Playfair Display"/>
                <a:sym typeface="Playfair Display"/>
              </a:defRPr>
            </a:lvl6pPr>
            <a:lvl7pPr lvl="6" rtl="0" algn="ctr">
              <a:spcBef>
                <a:spcPts val="0"/>
              </a:spcBef>
              <a:buSzPct val="100000"/>
              <a:buFont typeface="Playfair Display"/>
              <a:defRPr b="1" sz="4800">
                <a:latin typeface="Playfair Display"/>
                <a:ea typeface="Playfair Display"/>
                <a:cs typeface="Playfair Display"/>
                <a:sym typeface="Playfair Display"/>
              </a:defRPr>
            </a:lvl7pPr>
            <a:lvl8pPr lvl="7" rtl="0" algn="ctr">
              <a:spcBef>
                <a:spcPts val="0"/>
              </a:spcBef>
              <a:buSzPct val="100000"/>
              <a:buFont typeface="Playfair Display"/>
              <a:defRPr b="1" sz="4800">
                <a:latin typeface="Playfair Display"/>
                <a:ea typeface="Playfair Display"/>
                <a:cs typeface="Playfair Display"/>
                <a:sym typeface="Playfair Display"/>
              </a:defRPr>
            </a:lvl8pPr>
            <a:lvl9pPr lvl="8" rtl="0" algn="ctr">
              <a:spcBef>
                <a:spcPts val="0"/>
              </a:spcBef>
              <a:buSzPct val="100000"/>
              <a:buFont typeface="Playfair Display"/>
              <a:defRPr b="1" sz="4800">
                <a:latin typeface="Playfair Display"/>
                <a:ea typeface="Playfair Display"/>
                <a:cs typeface="Playfair Display"/>
                <a:sym typeface="Playfair Display"/>
              </a:defRPr>
            </a:lvl9pPr>
          </a:lstStyle>
          <a:p/>
        </p:txBody>
      </p:sp>
      <p:sp>
        <p:nvSpPr>
          <p:cNvPr id="18" name="Shape 18"/>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1" name="Shape 21"/>
          <p:cNvSpPr txBox="1"/>
          <p:nvPr>
            <p:ph idx="1" type="body"/>
          </p:nvPr>
        </p:nvSpPr>
        <p:spPr>
          <a:xfrm>
            <a:off x="311700" y="1234075"/>
            <a:ext cx="8520600" cy="33348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 name="Shape 25"/>
          <p:cNvSpPr txBox="1"/>
          <p:nvPr>
            <p:ph idx="1" type="body"/>
          </p:nvPr>
        </p:nvSpPr>
        <p:spPr>
          <a:xfrm>
            <a:off x="311700" y="1234050"/>
            <a:ext cx="3999900" cy="33348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6" name="Shape 26"/>
          <p:cNvSpPr txBox="1"/>
          <p:nvPr>
            <p:ph idx="2" type="body"/>
          </p:nvPr>
        </p:nvSpPr>
        <p:spPr>
          <a:xfrm>
            <a:off x="4832400" y="1234050"/>
            <a:ext cx="3999900" cy="33348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7" name="Shape 2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 name="Shape 30"/>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4" name="Shape 3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p:txBody>
      </p:sp>
      <p:sp>
        <p:nvSpPr>
          <p:cNvPr id="37" name="Shape 3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265500" y="1081675"/>
            <a:ext cx="4045200" cy="17862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42" name="Shape 42"/>
          <p:cNvSpPr txBox="1"/>
          <p:nvPr>
            <p:ph idx="1" type="subTitle"/>
          </p:nvPr>
        </p:nvSpPr>
        <p:spPr>
          <a:xfrm>
            <a:off x="265500" y="2921400"/>
            <a:ext cx="4045200" cy="13455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4" name="Shape 4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lvl="0" rtl="0">
              <a:lnSpc>
                <a:spcPct val="100000"/>
              </a:lnSpc>
              <a:spcBef>
                <a:spcPts val="0"/>
              </a:spcBef>
              <a:spcAft>
                <a:spcPts val="0"/>
              </a:spcAft>
              <a:buNone/>
              <a:defRPr/>
            </a:lvl1pPr>
          </a:lstStyle>
          <a:p/>
        </p:txBody>
      </p:sp>
      <p:sp>
        <p:nvSpPr>
          <p:cNvPr id="47" name="Shape 4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rt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rtl="0">
              <a:spcBef>
                <a:spcPts val="0"/>
              </a:spcBef>
              <a:buClr>
                <a:schemeClr val="dk2"/>
              </a:buClr>
              <a:buSzPct val="100000"/>
              <a:buFont typeface="Oswald"/>
              <a:buNone/>
              <a:defRPr sz="3000">
                <a:solidFill>
                  <a:schemeClr val="dk2"/>
                </a:solidFill>
                <a:latin typeface="Oswald"/>
                <a:ea typeface="Oswald"/>
                <a:cs typeface="Oswald"/>
                <a:sym typeface="Oswald"/>
              </a:defRPr>
            </a:lvl2pPr>
            <a:lvl3pPr lvl="2" rtl="0">
              <a:spcBef>
                <a:spcPts val="0"/>
              </a:spcBef>
              <a:buClr>
                <a:schemeClr val="dk2"/>
              </a:buClr>
              <a:buSzPct val="100000"/>
              <a:buFont typeface="Oswald"/>
              <a:buNone/>
              <a:defRPr sz="3000">
                <a:solidFill>
                  <a:schemeClr val="dk2"/>
                </a:solidFill>
                <a:latin typeface="Oswald"/>
                <a:ea typeface="Oswald"/>
                <a:cs typeface="Oswald"/>
                <a:sym typeface="Oswald"/>
              </a:defRPr>
            </a:lvl3pPr>
            <a:lvl4pPr lvl="3" rtl="0">
              <a:spcBef>
                <a:spcPts val="0"/>
              </a:spcBef>
              <a:buClr>
                <a:schemeClr val="dk2"/>
              </a:buClr>
              <a:buSzPct val="100000"/>
              <a:buFont typeface="Oswald"/>
              <a:buNone/>
              <a:defRPr sz="3000">
                <a:solidFill>
                  <a:schemeClr val="dk2"/>
                </a:solidFill>
                <a:latin typeface="Oswald"/>
                <a:ea typeface="Oswald"/>
                <a:cs typeface="Oswald"/>
                <a:sym typeface="Oswald"/>
              </a:defRPr>
            </a:lvl4pPr>
            <a:lvl5pPr lvl="4" rtl="0">
              <a:spcBef>
                <a:spcPts val="0"/>
              </a:spcBef>
              <a:buClr>
                <a:schemeClr val="dk2"/>
              </a:buClr>
              <a:buSzPct val="100000"/>
              <a:buFont typeface="Oswald"/>
              <a:buNone/>
              <a:defRPr sz="3000">
                <a:solidFill>
                  <a:schemeClr val="dk2"/>
                </a:solidFill>
                <a:latin typeface="Oswald"/>
                <a:ea typeface="Oswald"/>
                <a:cs typeface="Oswald"/>
                <a:sym typeface="Oswald"/>
              </a:defRPr>
            </a:lvl5pPr>
            <a:lvl6pPr lvl="5" rtl="0">
              <a:spcBef>
                <a:spcPts val="0"/>
              </a:spcBef>
              <a:buClr>
                <a:schemeClr val="dk2"/>
              </a:buClr>
              <a:buSzPct val="100000"/>
              <a:buFont typeface="Oswald"/>
              <a:buNone/>
              <a:defRPr sz="3000">
                <a:solidFill>
                  <a:schemeClr val="dk2"/>
                </a:solidFill>
                <a:latin typeface="Oswald"/>
                <a:ea typeface="Oswald"/>
                <a:cs typeface="Oswald"/>
                <a:sym typeface="Oswald"/>
              </a:defRPr>
            </a:lvl6pPr>
            <a:lvl7pPr lvl="6" rtl="0">
              <a:spcBef>
                <a:spcPts val="0"/>
              </a:spcBef>
              <a:buClr>
                <a:schemeClr val="dk2"/>
              </a:buClr>
              <a:buSzPct val="100000"/>
              <a:buFont typeface="Oswald"/>
              <a:buNone/>
              <a:defRPr sz="3000">
                <a:solidFill>
                  <a:schemeClr val="dk2"/>
                </a:solidFill>
                <a:latin typeface="Oswald"/>
                <a:ea typeface="Oswald"/>
                <a:cs typeface="Oswald"/>
                <a:sym typeface="Oswald"/>
              </a:defRPr>
            </a:lvl7pPr>
            <a:lvl8pPr lvl="7" rtl="0">
              <a:spcBef>
                <a:spcPts val="0"/>
              </a:spcBef>
              <a:buClr>
                <a:schemeClr val="dk2"/>
              </a:buClr>
              <a:buSzPct val="100000"/>
              <a:buFont typeface="Oswald"/>
              <a:buNone/>
              <a:defRPr sz="3000">
                <a:solidFill>
                  <a:schemeClr val="dk2"/>
                </a:solidFill>
                <a:latin typeface="Oswald"/>
                <a:ea typeface="Oswald"/>
                <a:cs typeface="Oswald"/>
                <a:sym typeface="Oswald"/>
              </a:defRPr>
            </a:lvl8pPr>
            <a:lvl9pPr lvl="8" rtl="0">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234075"/>
            <a:ext cx="8520600" cy="33348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hyperlink" Target="https://pixabay.com/en/castle-privacy-policy-security-538722/" TargetMode="External"/><Relationship Id="rId5" Type="http://schemas.openxmlformats.org/officeDocument/2006/relationships/hyperlink" Target="https://pixabay.com/en/users/geralt-9301/" TargetMode="External"/><Relationship Id="rId6" Type="http://schemas.openxmlformats.org/officeDocument/2006/relationships/hyperlink" Target="https://creativecommons.org/publicdomain/zero/1.0/deed.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hyperlink" Target="https://pixabay.com/en/cyber-security-computer-security-1938338/" TargetMode="External"/><Relationship Id="rId5" Type="http://schemas.openxmlformats.org/officeDocument/2006/relationships/hyperlink" Target="https://pixabay.com/en/users/typographyimages-3575871/" TargetMode="External"/><Relationship Id="rId6" Type="http://schemas.openxmlformats.org/officeDocument/2006/relationships/hyperlink" Target="https://creativecommons.org/publicdomain/zero/1.0/deed.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hyperlink" Target="https://pixabay.com/en/internet-security-network-privacy-1971623/" TargetMode="External"/><Relationship Id="rId5" Type="http://schemas.openxmlformats.org/officeDocument/2006/relationships/hyperlink" Target="https://pixabay.com/en/users/HypnoArt-202249/" TargetMode="External"/><Relationship Id="rId6" Type="http://schemas.openxmlformats.org/officeDocument/2006/relationships/hyperlink" Target="https://creativecommons.org/publicdomain/zero/1.0/deed.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icsprivacyproject.weebly.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ctrTitle"/>
          </p:nvPr>
        </p:nvSpPr>
        <p:spPr>
          <a:xfrm>
            <a:off x="344250" y="1403850"/>
            <a:ext cx="8455500" cy="2146800"/>
          </a:xfrm>
          <a:prstGeom prst="rect">
            <a:avLst/>
          </a:prstGeom>
        </p:spPr>
        <p:txBody>
          <a:bodyPr anchorCtr="0" anchor="ctr" bIns="91425" lIns="91425" rIns="91425" tIns="91425">
            <a:noAutofit/>
          </a:bodyPr>
          <a:lstStyle/>
          <a:p>
            <a:pPr lvl="0">
              <a:spcBef>
                <a:spcPts val="0"/>
              </a:spcBef>
              <a:buNone/>
            </a:pPr>
            <a:r>
              <a:rPr lang="en">
                <a:latin typeface="Oswald"/>
                <a:ea typeface="Oswald"/>
                <a:cs typeface="Oswald"/>
                <a:sym typeface="Oswald"/>
              </a:rPr>
              <a:t>Privacy</a:t>
            </a:r>
          </a:p>
        </p:txBody>
      </p:sp>
      <p:sp>
        <p:nvSpPr>
          <p:cNvPr id="59" name="Shape 59"/>
          <p:cNvSpPr txBox="1"/>
          <p:nvPr>
            <p:ph idx="1" type="subTitle"/>
          </p:nvPr>
        </p:nvSpPr>
        <p:spPr>
          <a:xfrm>
            <a:off x="344250" y="3550650"/>
            <a:ext cx="4840200" cy="1593000"/>
          </a:xfrm>
          <a:prstGeom prst="rect">
            <a:avLst/>
          </a:prstGeom>
        </p:spPr>
        <p:txBody>
          <a:bodyPr anchorCtr="0" anchor="ctr" bIns="91425" lIns="91425" rIns="91425" tIns="91425">
            <a:noAutofit/>
          </a:bodyPr>
          <a:lstStyle/>
          <a:p>
            <a:pPr lvl="0">
              <a:spcBef>
                <a:spcPts val="0"/>
              </a:spcBef>
              <a:buNone/>
            </a:pPr>
            <a:r>
              <a:rPr lang="en">
                <a:latin typeface="Bree Serif"/>
                <a:ea typeface="Bree Serif"/>
                <a:cs typeface="Bree Serif"/>
                <a:sym typeface="Bree Serif"/>
              </a:rPr>
              <a:t>An ICS presentation by </a:t>
            </a:r>
          </a:p>
          <a:p>
            <a:pPr lvl="0">
              <a:spcBef>
                <a:spcPts val="0"/>
              </a:spcBef>
              <a:buNone/>
            </a:pPr>
            <a:r>
              <a:rPr lang="en">
                <a:latin typeface="Bree Serif"/>
                <a:ea typeface="Bree Serif"/>
                <a:cs typeface="Bree Serif"/>
                <a:sym typeface="Bree Serif"/>
              </a:rPr>
              <a:t>Michael </a:t>
            </a:r>
            <a:r>
              <a:rPr lang="en">
                <a:latin typeface="Bree Serif"/>
                <a:ea typeface="Bree Serif"/>
                <a:cs typeface="Bree Serif"/>
                <a:sym typeface="Bree Serif"/>
              </a:rPr>
              <a:t>Acob, Cherryl Eckley, </a:t>
            </a:r>
          </a:p>
          <a:p>
            <a:pPr lvl="0">
              <a:spcBef>
                <a:spcPts val="0"/>
              </a:spcBef>
              <a:buNone/>
            </a:pPr>
            <a:r>
              <a:rPr lang="en">
                <a:latin typeface="Bree Serif"/>
                <a:ea typeface="Bree Serif"/>
                <a:cs typeface="Bree Serif"/>
                <a:sym typeface="Bree Serif"/>
              </a:rPr>
              <a:t>Fatima Madriaga and Sean Studebaker</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title"/>
          </p:nvPr>
        </p:nvSpPr>
        <p:spPr>
          <a:xfrm>
            <a:off x="311700" y="455375"/>
            <a:ext cx="8520600" cy="572700"/>
          </a:xfrm>
          <a:prstGeom prst="rect">
            <a:avLst/>
          </a:prstGeom>
        </p:spPr>
        <p:txBody>
          <a:bodyPr anchorCtr="0" anchor="t" bIns="91425" lIns="91425" rIns="91425" tIns="91425">
            <a:noAutofit/>
          </a:bodyPr>
          <a:lstStyle/>
          <a:p>
            <a:pPr lvl="0">
              <a:spcBef>
                <a:spcPts val="0"/>
              </a:spcBef>
              <a:buNone/>
            </a:pPr>
            <a:r>
              <a:rPr lang="en"/>
              <a:t>Introduction??</a:t>
            </a:r>
          </a:p>
        </p:txBody>
      </p:sp>
      <p:sp>
        <p:nvSpPr>
          <p:cNvPr id="65" name="Shape 65"/>
          <p:cNvSpPr txBox="1"/>
          <p:nvPr>
            <p:ph idx="1" type="body"/>
          </p:nvPr>
        </p:nvSpPr>
        <p:spPr>
          <a:xfrm>
            <a:off x="0" y="2568175"/>
            <a:ext cx="9144000" cy="2568300"/>
          </a:xfrm>
          <a:prstGeom prst="rect">
            <a:avLst/>
          </a:prstGeom>
          <a:gradFill>
            <a:gsLst>
              <a:gs pos="0">
                <a:srgbClr val="DFE9FB"/>
              </a:gs>
              <a:gs pos="100000">
                <a:srgbClr val="6E9BE7"/>
              </a:gs>
            </a:gsLst>
            <a:path path="circle">
              <a:fillToRect b="50%" l="50%" r="50%" t="50%"/>
            </a:path>
            <a:tileRect/>
          </a:gradFill>
        </p:spPr>
        <p:txBody>
          <a:bodyPr anchorCtr="0" anchor="t" bIns="91425" lIns="91425" rIns="91425" tIns="91425">
            <a:noAutofit/>
          </a:bodyPr>
          <a:lstStyle/>
          <a:p>
            <a:pPr indent="-228600" lvl="0" marL="457200" rtl="0">
              <a:lnSpc>
                <a:spcPct val="150000"/>
              </a:lnSpc>
              <a:spcBef>
                <a:spcPts val="0"/>
              </a:spcBef>
              <a:buFont typeface="Bree Serif"/>
            </a:pPr>
            <a:r>
              <a:rPr lang="en">
                <a:latin typeface="Bree Serif"/>
                <a:ea typeface="Bree Serif"/>
                <a:cs typeface="Bree Serif"/>
                <a:sym typeface="Bree Serif"/>
              </a:rPr>
              <a:t>Humanity is living in an era utilizing Information Technology (IT)</a:t>
            </a:r>
          </a:p>
          <a:p>
            <a:pPr indent="-228600" lvl="0" marL="457200" rtl="0">
              <a:lnSpc>
                <a:spcPct val="150000"/>
              </a:lnSpc>
              <a:spcBef>
                <a:spcPts val="0"/>
              </a:spcBef>
              <a:buFont typeface="Bree Serif"/>
            </a:pPr>
            <a:r>
              <a:rPr lang="en">
                <a:latin typeface="Bree Serif"/>
                <a:ea typeface="Bree Serif"/>
                <a:cs typeface="Bree Serif"/>
                <a:sym typeface="Bree Serif"/>
              </a:rPr>
              <a:t>Information is a valuable resource in a competitive world</a:t>
            </a:r>
          </a:p>
          <a:p>
            <a:pPr indent="-228600" lvl="0" marL="457200">
              <a:lnSpc>
                <a:spcPct val="150000"/>
              </a:lnSpc>
              <a:spcBef>
                <a:spcPts val="0"/>
              </a:spcBef>
              <a:buFont typeface="Bree Serif"/>
            </a:pPr>
            <a:r>
              <a:rPr lang="en">
                <a:latin typeface="Bree Serif"/>
                <a:ea typeface="Bree Serif"/>
                <a:cs typeface="Bree Serif"/>
                <a:sym typeface="Bree Serif"/>
              </a:rPr>
              <a:t>Ac</a:t>
            </a:r>
            <a:r>
              <a:rPr lang="en">
                <a:latin typeface="Bree Serif"/>
                <a:ea typeface="Bree Serif"/>
                <a:cs typeface="Bree Serif"/>
                <a:sym typeface="Bree Serif"/>
              </a:rPr>
              <a:t>quiring information brings great advantages/power and vulnerabilitie</a:t>
            </a:r>
            <a:r>
              <a:rPr lang="en">
                <a:latin typeface="Bree Serif"/>
                <a:ea typeface="Bree Serif"/>
                <a:cs typeface="Bree Serif"/>
                <a:sym typeface="Bree Serif"/>
              </a:rPr>
              <a:t>s</a:t>
            </a:r>
          </a:p>
          <a:p>
            <a:pPr indent="-228600" lvl="0" marL="457200">
              <a:lnSpc>
                <a:spcPct val="150000"/>
              </a:lnSpc>
              <a:spcBef>
                <a:spcPts val="0"/>
              </a:spcBef>
              <a:buFont typeface="Bree Serif"/>
            </a:pPr>
            <a:r>
              <a:rPr lang="en">
                <a:latin typeface="Bree Serif"/>
                <a:ea typeface="Bree Serif"/>
                <a:cs typeface="Bree Serif"/>
                <a:sym typeface="Bree Serif"/>
              </a:rPr>
              <a:t>Power/vulnerabilities include : cyber terrorism, cybercrime, cyber espionage, cyber warfare and erosion of personal privacy</a:t>
            </a:r>
          </a:p>
        </p:txBody>
      </p:sp>
      <p:pic>
        <p:nvPicPr>
          <p:cNvPr descr="file pic.jpg" id="66" name="Shape 66"/>
          <p:cNvPicPr preferRelativeResize="0"/>
          <p:nvPr/>
        </p:nvPicPr>
        <p:blipFill>
          <a:blip r:embed="rId3">
            <a:alphaModFix/>
          </a:blip>
          <a:stretch>
            <a:fillRect/>
          </a:stretch>
        </p:blipFill>
        <p:spPr>
          <a:xfrm>
            <a:off x="0" y="0"/>
            <a:ext cx="9144000" cy="2568174"/>
          </a:xfrm>
          <a:prstGeom prst="rect">
            <a:avLst/>
          </a:prstGeom>
          <a:noFill/>
          <a:ln>
            <a:noFill/>
          </a:ln>
        </p:spPr>
      </p:pic>
      <p:sp>
        <p:nvSpPr>
          <p:cNvPr id="67" name="Shape 67"/>
          <p:cNvSpPr txBox="1"/>
          <p:nvPr/>
        </p:nvSpPr>
        <p:spPr>
          <a:xfrm>
            <a:off x="568425" y="0"/>
            <a:ext cx="2812800" cy="646800"/>
          </a:xfrm>
          <a:prstGeom prst="rect">
            <a:avLst/>
          </a:prstGeom>
          <a:noFill/>
          <a:ln>
            <a:noFill/>
          </a:ln>
        </p:spPr>
        <p:txBody>
          <a:bodyPr anchorCtr="0" anchor="t" bIns="91425" lIns="91425" rIns="91425" tIns="91425">
            <a:noAutofit/>
          </a:bodyPr>
          <a:lstStyle/>
          <a:p>
            <a:pPr lvl="0" algn="ctr">
              <a:spcBef>
                <a:spcPts val="0"/>
              </a:spcBef>
              <a:buNone/>
            </a:pPr>
            <a:r>
              <a:rPr lang="en" sz="3600">
                <a:highlight>
                  <a:srgbClr val="FFFF00"/>
                </a:highlight>
                <a:latin typeface="Oswald"/>
                <a:ea typeface="Oswald"/>
                <a:cs typeface="Oswald"/>
                <a:sym typeface="Oswald"/>
              </a:rPr>
              <a:t>Introduction</a:t>
            </a:r>
          </a:p>
        </p:txBody>
      </p:sp>
      <p:sp>
        <p:nvSpPr>
          <p:cNvPr id="68" name="Shape 68"/>
          <p:cNvSpPr txBox="1"/>
          <p:nvPr/>
        </p:nvSpPr>
        <p:spPr>
          <a:xfrm>
            <a:off x="0" y="2267575"/>
            <a:ext cx="4209300" cy="300600"/>
          </a:xfrm>
          <a:prstGeom prst="rect">
            <a:avLst/>
          </a:prstGeom>
          <a:noFill/>
          <a:ln>
            <a:noFill/>
          </a:ln>
        </p:spPr>
        <p:txBody>
          <a:bodyPr anchorCtr="0" anchor="t" bIns="91425" lIns="91425" rIns="91425" tIns="91425">
            <a:noAutofit/>
          </a:bodyPr>
          <a:lstStyle/>
          <a:p>
            <a:pPr lvl="0">
              <a:spcBef>
                <a:spcPts val="0"/>
              </a:spcBef>
              <a:buNone/>
            </a:pPr>
            <a:r>
              <a:rPr lang="en" sz="1000">
                <a:solidFill>
                  <a:srgbClr val="FFFFFF"/>
                </a:solidFill>
              </a:rPr>
              <a:t>“</a:t>
            </a:r>
            <a:r>
              <a:rPr lang="en" sz="1000" u="sng">
                <a:solidFill>
                  <a:srgbClr val="FFFF00"/>
                </a:solidFill>
                <a:hlinkClick r:id="rId4"/>
              </a:rPr>
              <a:t>Privacy Policy Security</a:t>
            </a:r>
            <a:r>
              <a:rPr lang="en" sz="1000">
                <a:solidFill>
                  <a:srgbClr val="FFFFFF"/>
                </a:solidFill>
              </a:rPr>
              <a:t>” by </a:t>
            </a:r>
            <a:r>
              <a:rPr lang="en" sz="1000" u="sng">
                <a:solidFill>
                  <a:srgbClr val="FFFF00"/>
                </a:solidFill>
                <a:hlinkClick r:id="rId5"/>
              </a:rPr>
              <a:t>geralt</a:t>
            </a:r>
            <a:r>
              <a:rPr lang="en" sz="1000">
                <a:solidFill>
                  <a:srgbClr val="FFFF00"/>
                </a:solidFill>
              </a:rPr>
              <a:t> </a:t>
            </a:r>
            <a:r>
              <a:rPr lang="en" sz="1000">
                <a:solidFill>
                  <a:srgbClr val="FFFFFF"/>
                </a:solidFill>
              </a:rPr>
              <a:t>is licensed under </a:t>
            </a:r>
            <a:r>
              <a:rPr lang="en" sz="1000" u="sng">
                <a:solidFill>
                  <a:srgbClr val="FFFF00"/>
                </a:solidFill>
                <a:hlinkClick r:id="rId6"/>
              </a:rPr>
              <a:t>CC0 Public Domain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A86E8"/>
        </a:solidFill>
      </p:bgPr>
    </p:bg>
    <p:spTree>
      <p:nvGrpSpPr>
        <p:cNvPr id="72" name="Shape 72"/>
        <p:cNvGrpSpPr/>
        <p:nvPr/>
      </p:nvGrpSpPr>
      <p:grpSpPr>
        <a:xfrm>
          <a:off x="0" y="0"/>
          <a:ext cx="0" cy="0"/>
          <a:chOff x="0" y="0"/>
          <a:chExt cx="0" cy="0"/>
        </a:xfrm>
      </p:grpSpPr>
      <p:sp>
        <p:nvSpPr>
          <p:cNvPr id="73" name="Shape 73"/>
          <p:cNvSpPr txBox="1"/>
          <p:nvPr>
            <p:ph type="title"/>
          </p:nvPr>
        </p:nvSpPr>
        <p:spPr>
          <a:xfrm>
            <a:off x="311700" y="147000"/>
            <a:ext cx="8520600" cy="578400"/>
          </a:xfrm>
          <a:prstGeom prst="rect">
            <a:avLst/>
          </a:prstGeom>
        </p:spPr>
        <p:txBody>
          <a:bodyPr anchorCtr="0" anchor="t" bIns="91425" lIns="91425" rIns="91425" tIns="91425">
            <a:noAutofit/>
          </a:bodyPr>
          <a:lstStyle/>
          <a:p>
            <a:pPr lvl="0">
              <a:spcBef>
                <a:spcPts val="0"/>
              </a:spcBef>
              <a:buNone/>
            </a:pPr>
            <a:r>
              <a:rPr lang="en"/>
              <a:t>Information Expansion with Technological Innovations</a:t>
            </a:r>
          </a:p>
        </p:txBody>
      </p:sp>
      <p:sp>
        <p:nvSpPr>
          <p:cNvPr id="74" name="Shape 74"/>
          <p:cNvSpPr txBox="1"/>
          <p:nvPr>
            <p:ph idx="1" type="body"/>
          </p:nvPr>
        </p:nvSpPr>
        <p:spPr>
          <a:xfrm>
            <a:off x="311700" y="774250"/>
            <a:ext cx="8520600" cy="4273200"/>
          </a:xfrm>
          <a:prstGeom prst="rect">
            <a:avLst/>
          </a:prstGeom>
        </p:spPr>
        <p:txBody>
          <a:bodyPr anchorCtr="0" anchor="t" bIns="91425" lIns="91425" rIns="91425" tIns="91425">
            <a:noAutofit/>
          </a:bodyPr>
          <a:lstStyle/>
          <a:p>
            <a:pPr indent="-228600" lvl="0" marL="457200">
              <a:lnSpc>
                <a:spcPct val="150000"/>
              </a:lnSpc>
              <a:spcBef>
                <a:spcPts val="0"/>
              </a:spcBef>
              <a:buFont typeface="Bree Serif"/>
            </a:pPr>
            <a:r>
              <a:rPr lang="en">
                <a:latin typeface="Bree Serif"/>
                <a:ea typeface="Bree Serif"/>
                <a:cs typeface="Bree Serif"/>
                <a:sym typeface="Bree Serif"/>
              </a:rPr>
              <a:t>Advances in technology has made it possible for anyone at any age to access information for anything with the touch of a finger (IT)</a:t>
            </a:r>
          </a:p>
          <a:p>
            <a:pPr indent="-228600" lvl="0" marL="457200">
              <a:lnSpc>
                <a:spcPct val="150000"/>
              </a:lnSpc>
              <a:spcBef>
                <a:spcPts val="0"/>
              </a:spcBef>
              <a:buFont typeface="Bree Serif"/>
            </a:pPr>
            <a:r>
              <a:rPr lang="en">
                <a:latin typeface="Bree Serif"/>
                <a:ea typeface="Bree Serif"/>
                <a:cs typeface="Bree Serif"/>
                <a:sym typeface="Bree Serif"/>
              </a:rPr>
              <a:t>Businesses can capitalize on this mode of exposure</a:t>
            </a:r>
          </a:p>
          <a:p>
            <a:pPr indent="-228600" lvl="0" marL="457200">
              <a:lnSpc>
                <a:spcPct val="150000"/>
              </a:lnSpc>
              <a:spcBef>
                <a:spcPts val="0"/>
              </a:spcBef>
              <a:buFont typeface="Bree Serif"/>
            </a:pPr>
            <a:r>
              <a:rPr lang="en">
                <a:latin typeface="Bree Serif"/>
                <a:ea typeface="Bree Serif"/>
                <a:cs typeface="Bree Serif"/>
                <a:sym typeface="Bree Serif"/>
              </a:rPr>
              <a:t>Cloud computing, social media, mobile devices, computers </a:t>
            </a:r>
          </a:p>
          <a:p>
            <a:pPr indent="-228600" lvl="0" marL="457200">
              <a:lnSpc>
                <a:spcPct val="150000"/>
              </a:lnSpc>
              <a:spcBef>
                <a:spcPts val="0"/>
              </a:spcBef>
              <a:buFont typeface="Bree Serif"/>
            </a:pPr>
            <a:r>
              <a:rPr lang="en">
                <a:latin typeface="Bree Serif"/>
                <a:ea typeface="Bree Serif"/>
                <a:cs typeface="Bree Serif"/>
                <a:sym typeface="Bree Serif"/>
              </a:rPr>
              <a:t>Greater marketing varieties, increased prosperity</a:t>
            </a:r>
          </a:p>
          <a:p>
            <a:pPr indent="-228600" lvl="0" marL="457200">
              <a:lnSpc>
                <a:spcPct val="150000"/>
              </a:lnSpc>
              <a:spcBef>
                <a:spcPts val="0"/>
              </a:spcBef>
              <a:buFont typeface="Bree Serif"/>
            </a:pPr>
            <a:r>
              <a:rPr lang="en">
                <a:latin typeface="Bree Serif"/>
                <a:ea typeface="Bree Serif"/>
                <a:cs typeface="Bree Serif"/>
                <a:sym typeface="Bree Serif"/>
              </a:rPr>
              <a:t>Expanded opportunities for marketing strategies/education-based models</a:t>
            </a:r>
          </a:p>
          <a:p>
            <a:pPr indent="-228600" lvl="0" marL="457200">
              <a:lnSpc>
                <a:spcPct val="150000"/>
              </a:lnSpc>
              <a:spcBef>
                <a:spcPts val="0"/>
              </a:spcBef>
              <a:buFont typeface="Bree Serif"/>
            </a:pPr>
            <a:r>
              <a:rPr lang="en">
                <a:latin typeface="Bree Serif"/>
                <a:ea typeface="Bree Serif"/>
                <a:cs typeface="Bree Serif"/>
                <a:sym typeface="Bree Serif"/>
              </a:rPr>
              <a:t>Potentials for introducing vulnerabilities</a:t>
            </a:r>
          </a:p>
          <a:p>
            <a:pPr indent="-228600" lvl="0" marL="457200" rtl="0">
              <a:lnSpc>
                <a:spcPct val="150000"/>
              </a:lnSpc>
              <a:spcBef>
                <a:spcPts val="0"/>
              </a:spcBef>
              <a:buFont typeface="Bree Serif"/>
            </a:pPr>
            <a:r>
              <a:rPr lang="en">
                <a:latin typeface="Bree Serif"/>
                <a:ea typeface="Bree Serif"/>
                <a:cs typeface="Bree Serif"/>
                <a:sym typeface="Bree Serif"/>
              </a:rPr>
              <a:t>Information theft and leakage/identity theft</a:t>
            </a:r>
          </a:p>
          <a:p>
            <a:pPr lvl="0" rtl="0">
              <a:spcBef>
                <a:spcPts val="0"/>
              </a:spcBef>
              <a:buClr>
                <a:srgbClr val="000000"/>
              </a:buClr>
              <a:buSzPct val="61111"/>
              <a:buFont typeface="Arial"/>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A86E8"/>
        </a:solidFill>
      </p:bgPr>
    </p:bg>
    <p:spTree>
      <p:nvGrpSpPr>
        <p:cNvPr id="78" name="Shape 78"/>
        <p:cNvGrpSpPr/>
        <p:nvPr/>
      </p:nvGrpSpPr>
      <p:grpSpPr>
        <a:xfrm>
          <a:off x="0" y="0"/>
          <a:ext cx="0" cy="0"/>
          <a:chOff x="0" y="0"/>
          <a:chExt cx="0" cy="0"/>
        </a:xfrm>
      </p:grpSpPr>
      <p:sp>
        <p:nvSpPr>
          <p:cNvPr id="79" name="Shape 79"/>
          <p:cNvSpPr txBox="1"/>
          <p:nvPr>
            <p:ph type="title"/>
          </p:nvPr>
        </p:nvSpPr>
        <p:spPr>
          <a:xfrm>
            <a:off x="311700" y="165700"/>
            <a:ext cx="8520600" cy="579900"/>
          </a:xfrm>
          <a:prstGeom prst="rect">
            <a:avLst/>
          </a:prstGeom>
        </p:spPr>
        <p:txBody>
          <a:bodyPr anchorCtr="0" anchor="t" bIns="91425" lIns="91425" rIns="91425" tIns="91425">
            <a:noAutofit/>
          </a:bodyPr>
          <a:lstStyle/>
          <a:p>
            <a:pPr lvl="0" rtl="0">
              <a:spcBef>
                <a:spcPts val="0"/>
              </a:spcBef>
              <a:buClr>
                <a:srgbClr val="000000"/>
              </a:buClr>
              <a:buSzPct val="36666"/>
              <a:buFont typeface="Arial"/>
              <a:buNone/>
            </a:pPr>
            <a:r>
              <a:rPr lang="en"/>
              <a:t>Business and Ethics in Internet Privacy</a:t>
            </a:r>
          </a:p>
        </p:txBody>
      </p:sp>
      <p:sp>
        <p:nvSpPr>
          <p:cNvPr id="80" name="Shape 80"/>
          <p:cNvSpPr txBox="1"/>
          <p:nvPr>
            <p:ph idx="1" type="body"/>
          </p:nvPr>
        </p:nvSpPr>
        <p:spPr>
          <a:xfrm>
            <a:off x="311700" y="745600"/>
            <a:ext cx="8520600" cy="3823200"/>
          </a:xfrm>
          <a:prstGeom prst="rect">
            <a:avLst/>
          </a:prstGeom>
        </p:spPr>
        <p:txBody>
          <a:bodyPr anchorCtr="0" anchor="t" bIns="91425" lIns="91425" rIns="91425" tIns="91425">
            <a:noAutofit/>
          </a:bodyPr>
          <a:lstStyle/>
          <a:p>
            <a:pPr indent="-228600" lvl="0" marL="457200" rtl="0">
              <a:spcBef>
                <a:spcPts val="0"/>
              </a:spcBef>
              <a:buFont typeface="Bree Serif"/>
            </a:pPr>
            <a:r>
              <a:rPr lang="en">
                <a:latin typeface="Bree Serif"/>
                <a:ea typeface="Bree Serif"/>
                <a:cs typeface="Bree Serif"/>
                <a:sym typeface="Bree Serif"/>
              </a:rPr>
              <a:t>Data mining:</a:t>
            </a:r>
          </a:p>
          <a:p>
            <a:pPr indent="-342900" lvl="1" marL="914400" rtl="0">
              <a:spcBef>
                <a:spcPts val="0"/>
              </a:spcBef>
              <a:buSzPct val="100000"/>
              <a:buFont typeface="Bree Serif"/>
            </a:pPr>
            <a:r>
              <a:rPr lang="en" sz="1800">
                <a:latin typeface="Bree Serif"/>
                <a:ea typeface="Bree Serif"/>
                <a:cs typeface="Bree Serif"/>
                <a:sym typeface="Bree Serif"/>
              </a:rPr>
              <a:t>Collecting, sharing and selling online consumer activity and </a:t>
            </a:r>
            <a:r>
              <a:rPr lang="en" sz="1800">
                <a:solidFill>
                  <a:srgbClr val="FFFFFF"/>
                </a:solidFill>
                <a:latin typeface="Bree Serif"/>
                <a:ea typeface="Bree Serif"/>
                <a:cs typeface="Bree Serif"/>
                <a:sym typeface="Bree Serif"/>
              </a:rPr>
              <a:t>personal information</a:t>
            </a:r>
          </a:p>
          <a:p>
            <a:pPr indent="-228600" lvl="0" marL="457200" rtl="0">
              <a:spcBef>
                <a:spcPts val="0"/>
              </a:spcBef>
              <a:buFont typeface="Bree Serif"/>
            </a:pPr>
            <a:r>
              <a:rPr lang="en">
                <a:latin typeface="Bree Serif"/>
                <a:ea typeface="Bree Serif"/>
                <a:cs typeface="Bree Serif"/>
                <a:sym typeface="Bree Serif"/>
              </a:rPr>
              <a:t>Public advertisement</a:t>
            </a:r>
          </a:p>
          <a:p>
            <a:pPr indent="-342900" lvl="1" marL="914400" rtl="0">
              <a:spcBef>
                <a:spcPts val="0"/>
              </a:spcBef>
              <a:buSzPct val="100000"/>
              <a:buFont typeface="Bree Serif"/>
            </a:pPr>
            <a:r>
              <a:rPr lang="en" sz="1800">
                <a:latin typeface="Bree Serif"/>
                <a:ea typeface="Bree Serif"/>
                <a:cs typeface="Bree Serif"/>
                <a:sym typeface="Bree Serif"/>
              </a:rPr>
              <a:t>Social, video and browsing engines like </a:t>
            </a:r>
            <a:r>
              <a:rPr lang="en" sz="1800">
                <a:solidFill>
                  <a:srgbClr val="000000"/>
                </a:solidFill>
                <a:latin typeface="Bree Serif"/>
                <a:ea typeface="Bree Serif"/>
                <a:cs typeface="Bree Serif"/>
                <a:sym typeface="Bree Serif"/>
              </a:rPr>
              <a:t>Facebook, Youtube,</a:t>
            </a:r>
            <a:r>
              <a:rPr lang="en" sz="1800">
                <a:latin typeface="Bree Serif"/>
                <a:ea typeface="Bree Serif"/>
                <a:cs typeface="Bree Serif"/>
                <a:sym typeface="Bree Serif"/>
              </a:rPr>
              <a:t> Google </a:t>
            </a:r>
          </a:p>
          <a:p>
            <a:pPr indent="-342900" lvl="2" marL="1371600" rtl="0">
              <a:spcBef>
                <a:spcPts val="0"/>
              </a:spcBef>
              <a:buSzPct val="100000"/>
              <a:buFont typeface="Bree Serif"/>
            </a:pPr>
            <a:r>
              <a:rPr lang="en" sz="1800">
                <a:latin typeface="Bree Serif"/>
                <a:ea typeface="Bree Serif"/>
                <a:cs typeface="Bree Serif"/>
                <a:sym typeface="Bree Serif"/>
              </a:rPr>
              <a:t>These services default privacy policies are </a:t>
            </a:r>
            <a:r>
              <a:rPr lang="en" sz="1800">
                <a:solidFill>
                  <a:srgbClr val="FFFFFF"/>
                </a:solidFill>
                <a:latin typeface="Bree Serif"/>
                <a:ea typeface="Bree Serif"/>
                <a:cs typeface="Bree Serif"/>
                <a:sym typeface="Bree Serif"/>
              </a:rPr>
              <a:t>legal</a:t>
            </a:r>
          </a:p>
          <a:p>
            <a:pPr indent="-342900" lvl="2" marL="1371600" rtl="0">
              <a:spcBef>
                <a:spcPts val="0"/>
              </a:spcBef>
              <a:buSzPct val="100000"/>
              <a:buFont typeface="Bree Serif"/>
            </a:pPr>
            <a:r>
              <a:rPr lang="en" sz="1800">
                <a:latin typeface="Bree Serif"/>
                <a:ea typeface="Bree Serif"/>
                <a:cs typeface="Bree Serif"/>
                <a:sym typeface="Bree Serif"/>
              </a:rPr>
              <a:t>Internet, cell and cable providers can legally mine </a:t>
            </a:r>
            <a:r>
              <a:rPr lang="en" sz="1800">
                <a:solidFill>
                  <a:srgbClr val="FFFFFF"/>
                </a:solidFill>
                <a:latin typeface="Bree Serif"/>
                <a:ea typeface="Bree Serif"/>
                <a:cs typeface="Bree Serif"/>
                <a:sym typeface="Bree Serif"/>
              </a:rPr>
              <a:t>WITHOUT </a:t>
            </a:r>
            <a:r>
              <a:rPr lang="en" sz="1800">
                <a:solidFill>
                  <a:srgbClr val="FFFFFF"/>
                </a:solidFill>
                <a:latin typeface="Bree Serif"/>
                <a:ea typeface="Bree Serif"/>
                <a:cs typeface="Bree Serif"/>
                <a:sym typeface="Bree Serif"/>
              </a:rPr>
              <a:t>PERMISSION</a:t>
            </a:r>
          </a:p>
          <a:p>
            <a:pPr indent="-342900" lvl="1" marL="914400" rtl="0">
              <a:spcBef>
                <a:spcPts val="0"/>
              </a:spcBef>
              <a:buSzPct val="100000"/>
              <a:buFont typeface="Bree Serif"/>
            </a:pPr>
            <a:r>
              <a:rPr lang="en" sz="1800">
                <a:latin typeface="Bree Serif"/>
                <a:ea typeface="Bree Serif"/>
                <a:cs typeface="Bree Serif"/>
                <a:sym typeface="Bree Serif"/>
              </a:rPr>
              <a:t>Public Ad’s aim at everyone as new users, they are unrelated to site content</a:t>
            </a:r>
          </a:p>
          <a:p>
            <a:pPr indent="-342900" lvl="2" marL="1371600">
              <a:spcBef>
                <a:spcPts val="0"/>
              </a:spcBef>
              <a:buSzPct val="100000"/>
              <a:buFont typeface="Bree Serif"/>
            </a:pPr>
            <a:r>
              <a:rPr lang="en" sz="1800">
                <a:latin typeface="Bree Serif"/>
                <a:ea typeface="Bree Serif"/>
                <a:cs typeface="Bree Serif"/>
                <a:sym typeface="Bree Serif"/>
              </a:rPr>
              <a:t>Ad’s eventually fit to followers, subscribers, “likes” and history</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A86E8"/>
        </a:solidFill>
      </p:bgPr>
    </p:bg>
    <p:spTree>
      <p:nvGrpSpPr>
        <p:cNvPr id="84" name="Shape 84"/>
        <p:cNvGrpSpPr/>
        <p:nvPr/>
      </p:nvGrpSpPr>
      <p:grpSpPr>
        <a:xfrm>
          <a:off x="0" y="0"/>
          <a:ext cx="0" cy="0"/>
          <a:chOff x="0" y="0"/>
          <a:chExt cx="0" cy="0"/>
        </a:xfrm>
      </p:grpSpPr>
      <p:sp>
        <p:nvSpPr>
          <p:cNvPr id="85" name="Shape 85"/>
          <p:cNvSpPr txBox="1"/>
          <p:nvPr>
            <p:ph type="title"/>
          </p:nvPr>
        </p:nvSpPr>
        <p:spPr>
          <a:xfrm>
            <a:off x="311700" y="230275"/>
            <a:ext cx="8520600" cy="572700"/>
          </a:xfrm>
          <a:prstGeom prst="rect">
            <a:avLst/>
          </a:prstGeom>
        </p:spPr>
        <p:txBody>
          <a:bodyPr anchorCtr="0" anchor="t" bIns="91425" lIns="91425" rIns="91425" tIns="91425">
            <a:noAutofit/>
          </a:bodyPr>
          <a:lstStyle/>
          <a:p>
            <a:pPr lvl="0">
              <a:spcBef>
                <a:spcPts val="0"/>
              </a:spcBef>
              <a:buNone/>
            </a:pPr>
            <a:r>
              <a:rPr lang="en"/>
              <a:t>Cyberterror, Cyber War, and Cyber Crime</a:t>
            </a:r>
          </a:p>
        </p:txBody>
      </p:sp>
      <p:sp>
        <p:nvSpPr>
          <p:cNvPr id="86" name="Shape 86"/>
          <p:cNvSpPr txBox="1"/>
          <p:nvPr>
            <p:ph idx="1" type="body"/>
          </p:nvPr>
        </p:nvSpPr>
        <p:spPr>
          <a:xfrm>
            <a:off x="311700" y="904350"/>
            <a:ext cx="8520600" cy="3334800"/>
          </a:xfrm>
          <a:prstGeom prst="rect">
            <a:avLst/>
          </a:prstGeom>
        </p:spPr>
        <p:txBody>
          <a:bodyPr anchorCtr="0" anchor="t" bIns="91425" lIns="91425" rIns="91425" tIns="91425">
            <a:noAutofit/>
          </a:bodyPr>
          <a:lstStyle/>
          <a:p>
            <a:pPr indent="-228600" lvl="0" marL="457200" rtl="0">
              <a:spcBef>
                <a:spcPts val="0"/>
              </a:spcBef>
              <a:buFont typeface="Bree Serif"/>
              <a:buChar char="●"/>
            </a:pPr>
            <a:r>
              <a:rPr lang="en">
                <a:latin typeface="Bree Serif"/>
                <a:ea typeface="Bree Serif"/>
                <a:cs typeface="Bree Serif"/>
                <a:sym typeface="Bree Serif"/>
              </a:rPr>
              <a:t>Cyberterror- use of computers and information to cause disruption or fear in society</a:t>
            </a:r>
          </a:p>
          <a:p>
            <a:pPr indent="-228600" lvl="0" marL="457200" rtl="0">
              <a:spcBef>
                <a:spcPts val="0"/>
              </a:spcBef>
              <a:buFont typeface="Bree Serif"/>
              <a:buChar char="●"/>
            </a:pPr>
            <a:r>
              <a:rPr lang="en">
                <a:latin typeface="Bree Serif"/>
                <a:ea typeface="Bree Serif"/>
                <a:cs typeface="Bree Serif"/>
                <a:sym typeface="Bree Serif"/>
              </a:rPr>
              <a:t>Cyber War-</a:t>
            </a:r>
            <a:r>
              <a:rPr lang="en">
                <a:solidFill>
                  <a:srgbClr val="222222"/>
                </a:solidFill>
                <a:latin typeface="Bree Serif"/>
                <a:ea typeface="Bree Serif"/>
                <a:cs typeface="Bree Serif"/>
                <a:sym typeface="Bree Serif"/>
              </a:rPr>
              <a:t> </a:t>
            </a:r>
            <a:r>
              <a:rPr lang="en">
                <a:solidFill>
                  <a:srgbClr val="000000"/>
                </a:solidFill>
                <a:latin typeface="Bree Serif"/>
                <a:ea typeface="Bree Serif"/>
                <a:cs typeface="Bree Serif"/>
                <a:sym typeface="Bree Serif"/>
              </a:rPr>
              <a:t>use of computer technology to disrupt the activities of a state or organization</a:t>
            </a:r>
          </a:p>
          <a:p>
            <a:pPr indent="-228600" lvl="0" marL="457200" rtl="0">
              <a:spcBef>
                <a:spcPts val="0"/>
              </a:spcBef>
              <a:buClr>
                <a:srgbClr val="000000"/>
              </a:buClr>
              <a:buFont typeface="Bree Serif"/>
              <a:buChar char="●"/>
            </a:pPr>
            <a:r>
              <a:rPr lang="en">
                <a:solidFill>
                  <a:srgbClr val="000000"/>
                </a:solidFill>
                <a:latin typeface="Bree Serif"/>
                <a:ea typeface="Bree Serif"/>
                <a:cs typeface="Bree Serif"/>
                <a:sym typeface="Bree Serif"/>
              </a:rPr>
              <a:t>CyberCrime- criminal activities carried out by means of computers or the Internet</a:t>
            </a:r>
          </a:p>
          <a:p>
            <a:pPr indent="-228600" lvl="0" marL="457200" rtl="0">
              <a:spcBef>
                <a:spcPts val="0"/>
              </a:spcBef>
              <a:buFont typeface="Bree Serif"/>
              <a:buChar char="●"/>
            </a:pPr>
            <a:r>
              <a:rPr lang="en">
                <a:latin typeface="Bree Serif"/>
                <a:ea typeface="Bree Serif"/>
                <a:cs typeface="Bree Serif"/>
                <a:sym typeface="Bree Serif"/>
              </a:rPr>
              <a:t>Vulnerabilities</a:t>
            </a:r>
          </a:p>
          <a:p>
            <a:pPr indent="-342900" lvl="1" marL="914400" rtl="0">
              <a:spcBef>
                <a:spcPts val="0"/>
              </a:spcBef>
              <a:buSzPct val="100000"/>
              <a:buFont typeface="Bree Serif"/>
              <a:buChar char="○"/>
            </a:pPr>
            <a:r>
              <a:rPr lang="en" sz="1800">
                <a:latin typeface="Bree Serif"/>
                <a:ea typeface="Bree Serif"/>
                <a:cs typeface="Bree Serif"/>
                <a:sym typeface="Bree Serif"/>
              </a:rPr>
              <a:t>Terrorists are becoming more computer savvy</a:t>
            </a:r>
          </a:p>
          <a:p>
            <a:pPr indent="-342900" lvl="1" marL="914400" rtl="0">
              <a:spcBef>
                <a:spcPts val="0"/>
              </a:spcBef>
              <a:buSzPct val="100000"/>
              <a:buFont typeface="Bree Serif"/>
              <a:buChar char="○"/>
            </a:pPr>
            <a:r>
              <a:rPr lang="en" sz="1800">
                <a:latin typeface="Bree Serif"/>
                <a:ea typeface="Bree Serif"/>
                <a:cs typeface="Bree Serif"/>
                <a:sym typeface="Bree Serif"/>
              </a:rPr>
              <a:t>Identity</a:t>
            </a:r>
            <a:r>
              <a:rPr lang="en" sz="1800">
                <a:latin typeface="Bree Serif"/>
                <a:ea typeface="Bree Serif"/>
                <a:cs typeface="Bree Serif"/>
                <a:sym typeface="Bree Serif"/>
              </a:rPr>
              <a:t> </a:t>
            </a:r>
            <a:r>
              <a:rPr lang="en" sz="1800">
                <a:latin typeface="Bree Serif"/>
                <a:ea typeface="Bree Serif"/>
                <a:cs typeface="Bree Serif"/>
                <a:sym typeface="Bree Serif"/>
              </a:rPr>
              <a:t>thief, hacking, cyber stalking</a:t>
            </a:r>
          </a:p>
          <a:p>
            <a:pPr indent="-228600" lvl="0" marL="457200" rtl="0">
              <a:spcBef>
                <a:spcPts val="0"/>
              </a:spcBef>
              <a:buFont typeface="Bree Serif"/>
              <a:buChar char="●"/>
            </a:pPr>
            <a:r>
              <a:rPr lang="en">
                <a:latin typeface="Bree Serif"/>
                <a:ea typeface="Bree Serif"/>
                <a:cs typeface="Bree Serif"/>
                <a:sym typeface="Bree Serif"/>
              </a:rPr>
              <a:t>Nations are left to create their own defenses against this</a:t>
            </a:r>
          </a:p>
          <a:p>
            <a:pPr lvl="0" rtl="0">
              <a:spcBef>
                <a:spcPts val="0"/>
              </a:spcBef>
              <a:buNone/>
            </a:pPr>
            <a:r>
              <a:t/>
            </a:r>
            <a:endParaRPr>
              <a:latin typeface="Bree Serif"/>
              <a:ea typeface="Bree Serif"/>
              <a:cs typeface="Bree Serif"/>
              <a:sym typeface="Bree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A86E8"/>
        </a:solidFill>
      </p:bgPr>
    </p:bg>
    <p:spTree>
      <p:nvGrpSpPr>
        <p:cNvPr id="90" name="Shape 90"/>
        <p:cNvGrpSpPr/>
        <p:nvPr/>
      </p:nvGrpSpPr>
      <p:grpSpPr>
        <a:xfrm>
          <a:off x="0" y="0"/>
          <a:ext cx="0" cy="0"/>
          <a:chOff x="0" y="0"/>
          <a:chExt cx="0" cy="0"/>
        </a:xfrm>
      </p:grpSpPr>
      <p:sp>
        <p:nvSpPr>
          <p:cNvPr id="91" name="Shape 91"/>
          <p:cNvSpPr txBox="1"/>
          <p:nvPr>
            <p:ph type="title"/>
          </p:nvPr>
        </p:nvSpPr>
        <p:spPr>
          <a:xfrm>
            <a:off x="311700" y="198075"/>
            <a:ext cx="8520600" cy="572700"/>
          </a:xfrm>
          <a:prstGeom prst="rect">
            <a:avLst/>
          </a:prstGeom>
        </p:spPr>
        <p:txBody>
          <a:bodyPr anchorCtr="0" anchor="t" bIns="91425" lIns="91425" rIns="91425" tIns="91425">
            <a:noAutofit/>
          </a:bodyPr>
          <a:lstStyle/>
          <a:p>
            <a:pPr lvl="0">
              <a:spcBef>
                <a:spcPts val="0"/>
              </a:spcBef>
              <a:buNone/>
            </a:pPr>
            <a:r>
              <a:rPr lang="en"/>
              <a:t>Erosion of Personal Privacy</a:t>
            </a:r>
          </a:p>
        </p:txBody>
      </p:sp>
      <p:sp>
        <p:nvSpPr>
          <p:cNvPr id="92" name="Shape 92"/>
          <p:cNvSpPr txBox="1"/>
          <p:nvPr>
            <p:ph idx="1" type="body"/>
          </p:nvPr>
        </p:nvSpPr>
        <p:spPr>
          <a:xfrm>
            <a:off x="311700" y="836775"/>
            <a:ext cx="4370100" cy="4156500"/>
          </a:xfrm>
          <a:prstGeom prst="rect">
            <a:avLst/>
          </a:prstGeom>
        </p:spPr>
        <p:txBody>
          <a:bodyPr anchorCtr="0" anchor="t" bIns="91425" lIns="91425" rIns="91425" tIns="91425">
            <a:noAutofit/>
          </a:bodyPr>
          <a:lstStyle/>
          <a:p>
            <a:pPr indent="-228600" lvl="0" marL="457200" rtl="0">
              <a:spcBef>
                <a:spcPts val="0"/>
              </a:spcBef>
              <a:buFont typeface="Bree Serif"/>
            </a:pPr>
            <a:r>
              <a:rPr lang="en">
                <a:latin typeface="Bree Serif"/>
                <a:ea typeface="Bree Serif"/>
                <a:cs typeface="Bree Serif"/>
                <a:sym typeface="Bree Serif"/>
              </a:rPr>
              <a:t>The invasion of personal privacy affects everyone</a:t>
            </a:r>
          </a:p>
          <a:p>
            <a:pPr indent="-228600" lvl="0" marL="457200" rtl="0">
              <a:spcBef>
                <a:spcPts val="0"/>
              </a:spcBef>
              <a:buFont typeface="Bree Serif"/>
            </a:pPr>
            <a:r>
              <a:rPr lang="en">
                <a:latin typeface="Bree Serif"/>
                <a:ea typeface="Bree Serif"/>
                <a:cs typeface="Bree Serif"/>
                <a:sym typeface="Bree Serif"/>
              </a:rPr>
              <a:t>Technology has become a nasty business</a:t>
            </a:r>
          </a:p>
          <a:p>
            <a:pPr indent="-228600" lvl="0" marL="457200" rtl="0">
              <a:spcBef>
                <a:spcPts val="0"/>
              </a:spcBef>
              <a:buFont typeface="Bree Serif"/>
            </a:pPr>
            <a:r>
              <a:rPr lang="en" sz="1800">
                <a:latin typeface="Bree Serif"/>
                <a:ea typeface="Bree Serif"/>
                <a:cs typeface="Bree Serif"/>
                <a:sym typeface="Bree Serif"/>
              </a:rPr>
              <a:t>Beware of information brokers</a:t>
            </a:r>
          </a:p>
          <a:p>
            <a:pPr indent="-228600" lvl="0" marL="457200" rtl="0">
              <a:spcBef>
                <a:spcPts val="0"/>
              </a:spcBef>
              <a:buFont typeface="Bree Serif"/>
            </a:pPr>
            <a:r>
              <a:rPr lang="en">
                <a:latin typeface="Bree Serif"/>
                <a:ea typeface="Bree Serif"/>
                <a:cs typeface="Bree Serif"/>
                <a:sym typeface="Bree Serif"/>
              </a:rPr>
              <a:t>Government point of view: lack of privacy becomes an advantage to track illegal activity</a:t>
            </a:r>
          </a:p>
          <a:p>
            <a:pPr indent="-228600" lvl="0" marL="457200" rtl="0">
              <a:spcBef>
                <a:spcPts val="0"/>
              </a:spcBef>
              <a:buFont typeface="Bree Serif"/>
            </a:pPr>
            <a:r>
              <a:rPr lang="en">
                <a:latin typeface="Bree Serif"/>
                <a:ea typeface="Bree Serif"/>
                <a:cs typeface="Bree Serif"/>
                <a:sym typeface="Bree Serif"/>
              </a:rPr>
              <a:t>Without strict security measures, innocents could become victims</a:t>
            </a:r>
          </a:p>
        </p:txBody>
      </p:sp>
      <p:pic>
        <p:nvPicPr>
          <p:cNvPr descr="Cyber Security, Computer Security, Internet Security" id="93" name="Shape 93"/>
          <p:cNvPicPr preferRelativeResize="0"/>
          <p:nvPr/>
        </p:nvPicPr>
        <p:blipFill>
          <a:blip r:embed="rId3">
            <a:alphaModFix/>
          </a:blip>
          <a:stretch>
            <a:fillRect/>
          </a:stretch>
        </p:blipFill>
        <p:spPr>
          <a:xfrm>
            <a:off x="4502049" y="971787"/>
            <a:ext cx="4528575" cy="3199925"/>
          </a:xfrm>
          <a:prstGeom prst="rect">
            <a:avLst/>
          </a:prstGeom>
          <a:noFill/>
          <a:ln>
            <a:noFill/>
          </a:ln>
        </p:spPr>
      </p:pic>
      <p:sp>
        <p:nvSpPr>
          <p:cNvPr id="94" name="Shape 94"/>
          <p:cNvSpPr txBox="1"/>
          <p:nvPr/>
        </p:nvSpPr>
        <p:spPr>
          <a:xfrm>
            <a:off x="4677725" y="3908625"/>
            <a:ext cx="4177200" cy="263100"/>
          </a:xfrm>
          <a:prstGeom prst="rect">
            <a:avLst/>
          </a:prstGeom>
          <a:noFill/>
          <a:ln>
            <a:noFill/>
          </a:ln>
        </p:spPr>
        <p:txBody>
          <a:bodyPr anchorCtr="0" anchor="t" bIns="91425" lIns="91425" rIns="91425" tIns="91425">
            <a:noAutofit/>
          </a:bodyPr>
          <a:lstStyle/>
          <a:p>
            <a:pPr lvl="0">
              <a:spcBef>
                <a:spcPts val="0"/>
              </a:spcBef>
              <a:buNone/>
            </a:pPr>
            <a:r>
              <a:rPr lang="en" sz="1000"/>
              <a:t>“</a:t>
            </a:r>
            <a:r>
              <a:rPr lang="en" sz="1000" u="sng">
                <a:solidFill>
                  <a:srgbClr val="FFFF00"/>
                </a:solidFill>
                <a:hlinkClick r:id="rId4"/>
              </a:rPr>
              <a:t>Cyber Security</a:t>
            </a:r>
            <a:r>
              <a:rPr lang="en" sz="1000"/>
              <a:t>” by </a:t>
            </a:r>
            <a:r>
              <a:rPr lang="en" sz="1000" u="sng">
                <a:solidFill>
                  <a:srgbClr val="FFFF00"/>
                </a:solidFill>
                <a:hlinkClick r:id="rId5"/>
              </a:rPr>
              <a:t>typographyimages</a:t>
            </a:r>
            <a:r>
              <a:rPr lang="en" sz="1000">
                <a:solidFill>
                  <a:srgbClr val="FFFF00"/>
                </a:solidFill>
              </a:rPr>
              <a:t> </a:t>
            </a:r>
            <a:r>
              <a:rPr lang="en" sz="1000"/>
              <a:t>licensed by </a:t>
            </a:r>
            <a:r>
              <a:rPr lang="en" sz="1000" u="sng">
                <a:solidFill>
                  <a:srgbClr val="FFFF00"/>
                </a:solidFill>
                <a:hlinkClick r:id="rId6"/>
              </a:rPr>
              <a:t>CC0 Public Domain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3C78D8"/>
        </a:solidFill>
      </p:bgPr>
    </p:bg>
    <p:spTree>
      <p:nvGrpSpPr>
        <p:cNvPr id="98" name="Shape 98"/>
        <p:cNvGrpSpPr/>
        <p:nvPr/>
      </p:nvGrpSpPr>
      <p:grpSpPr>
        <a:xfrm>
          <a:off x="0" y="0"/>
          <a:ext cx="0" cy="0"/>
          <a:chOff x="0" y="0"/>
          <a:chExt cx="0" cy="0"/>
        </a:xfrm>
      </p:grpSpPr>
      <p:sp>
        <p:nvSpPr>
          <p:cNvPr id="99" name="Shape 99"/>
          <p:cNvSpPr txBox="1"/>
          <p:nvPr>
            <p:ph type="title"/>
          </p:nvPr>
        </p:nvSpPr>
        <p:spPr>
          <a:xfrm>
            <a:off x="311700" y="53200"/>
            <a:ext cx="2808000" cy="755700"/>
          </a:xfrm>
          <a:prstGeom prst="rect">
            <a:avLst/>
          </a:prstGeom>
        </p:spPr>
        <p:txBody>
          <a:bodyPr anchorCtr="0" anchor="b" bIns="91425" lIns="91425" rIns="91425" tIns="91425">
            <a:noAutofit/>
          </a:bodyPr>
          <a:lstStyle/>
          <a:p>
            <a:pPr lvl="0">
              <a:spcBef>
                <a:spcPts val="0"/>
              </a:spcBef>
              <a:buNone/>
            </a:pPr>
            <a:r>
              <a:rPr lang="en" sz="3000"/>
              <a:t>Position </a:t>
            </a:r>
          </a:p>
        </p:txBody>
      </p:sp>
      <p:sp>
        <p:nvSpPr>
          <p:cNvPr id="100" name="Shape 100"/>
          <p:cNvSpPr txBox="1"/>
          <p:nvPr>
            <p:ph idx="1" type="body"/>
          </p:nvPr>
        </p:nvSpPr>
        <p:spPr>
          <a:xfrm>
            <a:off x="311700" y="1018450"/>
            <a:ext cx="4149900" cy="3779400"/>
          </a:xfrm>
          <a:prstGeom prst="rect">
            <a:avLst/>
          </a:prstGeom>
        </p:spPr>
        <p:txBody>
          <a:bodyPr anchorCtr="0" anchor="t" bIns="91425" lIns="91425" rIns="91425" tIns="91425">
            <a:noAutofit/>
          </a:bodyPr>
          <a:lstStyle/>
          <a:p>
            <a:pPr indent="-317500" lvl="0" marL="457200">
              <a:lnSpc>
                <a:spcPct val="150000"/>
              </a:lnSpc>
              <a:spcBef>
                <a:spcPts val="0"/>
              </a:spcBef>
              <a:buSzPct val="100000"/>
              <a:buFont typeface="Bree Serif"/>
            </a:pPr>
            <a:r>
              <a:rPr lang="en" sz="1400">
                <a:latin typeface="Bree Serif"/>
                <a:ea typeface="Bree Serif"/>
                <a:cs typeface="Bree Serif"/>
                <a:sym typeface="Bree Serif"/>
              </a:rPr>
              <a:t>Information technology is an amazing tool</a:t>
            </a:r>
          </a:p>
          <a:p>
            <a:pPr indent="-317500" lvl="0" marL="457200">
              <a:lnSpc>
                <a:spcPct val="150000"/>
              </a:lnSpc>
              <a:spcBef>
                <a:spcPts val="0"/>
              </a:spcBef>
              <a:buSzPct val="100000"/>
              <a:buFont typeface="Bree Serif"/>
            </a:pPr>
            <a:r>
              <a:rPr lang="en" sz="1400">
                <a:latin typeface="Bree Serif"/>
                <a:ea typeface="Bree Serif"/>
                <a:cs typeface="Bree Serif"/>
                <a:sym typeface="Bree Serif"/>
              </a:rPr>
              <a:t>Humanity has access to the largest information database in recorded history</a:t>
            </a:r>
          </a:p>
          <a:p>
            <a:pPr indent="-317500" lvl="0" marL="457200">
              <a:lnSpc>
                <a:spcPct val="150000"/>
              </a:lnSpc>
              <a:spcBef>
                <a:spcPts val="0"/>
              </a:spcBef>
              <a:buSzPct val="100000"/>
              <a:buFont typeface="Bree Serif"/>
            </a:pPr>
            <a:r>
              <a:rPr lang="en" sz="1400">
                <a:latin typeface="Bree Serif"/>
                <a:ea typeface="Bree Serif"/>
                <a:cs typeface="Bree Serif"/>
                <a:sym typeface="Bree Serif"/>
              </a:rPr>
              <a:t>Monumental responsibility handling information impeccably</a:t>
            </a:r>
          </a:p>
          <a:p>
            <a:pPr indent="-317500" lvl="0" marL="457200">
              <a:lnSpc>
                <a:spcPct val="150000"/>
              </a:lnSpc>
              <a:spcBef>
                <a:spcPts val="0"/>
              </a:spcBef>
              <a:buSzPct val="100000"/>
              <a:buFont typeface="Bree Serif"/>
            </a:pPr>
            <a:r>
              <a:rPr lang="en" sz="1400">
                <a:latin typeface="Bree Serif"/>
                <a:ea typeface="Bree Serif"/>
                <a:cs typeface="Bree Serif"/>
                <a:sym typeface="Bree Serif"/>
              </a:rPr>
              <a:t>Information is a two-edged sword, how we </a:t>
            </a:r>
            <a:r>
              <a:rPr lang="en" sz="1400">
                <a:latin typeface="Bree Serif"/>
                <a:ea typeface="Bree Serif"/>
                <a:cs typeface="Bree Serif"/>
                <a:sym typeface="Bree Serif"/>
              </a:rPr>
              <a:t>wield</a:t>
            </a:r>
            <a:r>
              <a:rPr lang="en" sz="1400">
                <a:latin typeface="Bree Serif"/>
                <a:ea typeface="Bree Serif"/>
                <a:cs typeface="Bree Serif"/>
                <a:sym typeface="Bree Serif"/>
              </a:rPr>
              <a:t> it depends on how our lives will be impacted in the end</a:t>
            </a:r>
          </a:p>
          <a:p>
            <a:pPr lvl="0">
              <a:spcBef>
                <a:spcPts val="0"/>
              </a:spcBef>
              <a:buNone/>
            </a:pPr>
            <a:r>
              <a:t/>
            </a:r>
            <a:endParaRPr/>
          </a:p>
        </p:txBody>
      </p:sp>
      <p:pic>
        <p:nvPicPr>
          <p:cNvPr descr="internet-1971623_960_720.jpg" id="101" name="Shape 101"/>
          <p:cNvPicPr preferRelativeResize="0"/>
          <p:nvPr/>
        </p:nvPicPr>
        <p:blipFill>
          <a:blip r:embed="rId3">
            <a:alphaModFix/>
          </a:blip>
          <a:stretch>
            <a:fillRect/>
          </a:stretch>
        </p:blipFill>
        <p:spPr>
          <a:xfrm>
            <a:off x="4461599" y="889475"/>
            <a:ext cx="4434700" cy="3364549"/>
          </a:xfrm>
          <a:prstGeom prst="rect">
            <a:avLst/>
          </a:prstGeom>
          <a:noFill/>
          <a:ln>
            <a:noFill/>
          </a:ln>
        </p:spPr>
      </p:pic>
      <p:sp>
        <p:nvSpPr>
          <p:cNvPr id="102" name="Shape 102"/>
          <p:cNvSpPr txBox="1"/>
          <p:nvPr/>
        </p:nvSpPr>
        <p:spPr>
          <a:xfrm>
            <a:off x="4545950" y="3945325"/>
            <a:ext cx="4266000" cy="308700"/>
          </a:xfrm>
          <a:prstGeom prst="rect">
            <a:avLst/>
          </a:prstGeom>
          <a:noFill/>
          <a:ln>
            <a:noFill/>
          </a:ln>
        </p:spPr>
        <p:txBody>
          <a:bodyPr anchorCtr="0" anchor="t" bIns="91425" lIns="91425" rIns="91425" tIns="91425">
            <a:noAutofit/>
          </a:bodyPr>
          <a:lstStyle/>
          <a:p>
            <a:pPr lvl="0">
              <a:spcBef>
                <a:spcPts val="0"/>
              </a:spcBef>
              <a:buNone/>
            </a:pPr>
            <a:r>
              <a:rPr lang="en" sz="1000">
                <a:solidFill>
                  <a:srgbClr val="FFFFFF"/>
                </a:solidFill>
              </a:rPr>
              <a:t>“</a:t>
            </a:r>
            <a:r>
              <a:rPr lang="en" sz="1000" u="sng">
                <a:solidFill>
                  <a:srgbClr val="FFFF00"/>
                </a:solidFill>
                <a:hlinkClick r:id="rId4"/>
              </a:rPr>
              <a:t>Privacy Technology</a:t>
            </a:r>
            <a:r>
              <a:rPr lang="en" sz="1000">
                <a:solidFill>
                  <a:srgbClr val="FFFFFF"/>
                </a:solidFill>
              </a:rPr>
              <a:t>”</a:t>
            </a:r>
            <a:r>
              <a:rPr lang="en" sz="1000"/>
              <a:t> </a:t>
            </a:r>
            <a:r>
              <a:rPr lang="en" sz="1000">
                <a:solidFill>
                  <a:srgbClr val="FFFFFF"/>
                </a:solidFill>
              </a:rPr>
              <a:t>by </a:t>
            </a:r>
            <a:r>
              <a:rPr lang="en" sz="1000" u="sng">
                <a:solidFill>
                  <a:srgbClr val="FFFF00"/>
                </a:solidFill>
                <a:hlinkClick r:id="rId5"/>
              </a:rPr>
              <a:t>HypnoArt</a:t>
            </a:r>
            <a:r>
              <a:rPr lang="en" sz="1000">
                <a:solidFill>
                  <a:srgbClr val="FFFF00"/>
                </a:solidFill>
              </a:rPr>
              <a:t> </a:t>
            </a:r>
            <a:r>
              <a:rPr lang="en" sz="1000">
                <a:solidFill>
                  <a:srgbClr val="FFFFFF"/>
                </a:solidFill>
              </a:rPr>
              <a:t>is licensed by</a:t>
            </a:r>
            <a:r>
              <a:rPr lang="en" sz="1000"/>
              <a:t> </a:t>
            </a:r>
            <a:r>
              <a:rPr lang="en" sz="1000" u="sng">
                <a:solidFill>
                  <a:srgbClr val="FFFF00"/>
                </a:solidFill>
                <a:hlinkClick r:id="rId6"/>
              </a:rPr>
              <a:t>CC0 Public Domain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A86E8"/>
        </a:solidFill>
      </p:bgPr>
    </p:bg>
    <p:spTree>
      <p:nvGrpSpPr>
        <p:cNvPr id="106" name="Shape 106"/>
        <p:cNvGrpSpPr/>
        <p:nvPr/>
      </p:nvGrpSpPr>
      <p:grpSpPr>
        <a:xfrm>
          <a:off x="0" y="0"/>
          <a:ext cx="0" cy="0"/>
          <a:chOff x="0" y="0"/>
          <a:chExt cx="0" cy="0"/>
        </a:xfrm>
      </p:grpSpPr>
      <p:sp>
        <p:nvSpPr>
          <p:cNvPr id="107" name="Shape 107"/>
          <p:cNvSpPr txBox="1"/>
          <p:nvPr>
            <p:ph type="title"/>
          </p:nvPr>
        </p:nvSpPr>
        <p:spPr>
          <a:xfrm>
            <a:off x="311700" y="58800"/>
            <a:ext cx="8520600" cy="549000"/>
          </a:xfrm>
          <a:prstGeom prst="rect">
            <a:avLst/>
          </a:prstGeom>
        </p:spPr>
        <p:txBody>
          <a:bodyPr anchorCtr="0" anchor="t" bIns="91425" lIns="91425" rIns="91425" tIns="91425">
            <a:noAutofit/>
          </a:bodyPr>
          <a:lstStyle/>
          <a:p>
            <a:pPr lvl="0">
              <a:spcBef>
                <a:spcPts val="0"/>
              </a:spcBef>
              <a:buNone/>
            </a:pPr>
            <a:r>
              <a:rPr lang="en"/>
              <a:t>Summary</a:t>
            </a:r>
          </a:p>
        </p:txBody>
      </p:sp>
      <p:sp>
        <p:nvSpPr>
          <p:cNvPr id="108" name="Shape 108"/>
          <p:cNvSpPr txBox="1"/>
          <p:nvPr>
            <p:ph idx="1" type="body"/>
          </p:nvPr>
        </p:nvSpPr>
        <p:spPr>
          <a:xfrm>
            <a:off x="311700" y="607800"/>
            <a:ext cx="8520600" cy="4535700"/>
          </a:xfrm>
          <a:prstGeom prst="rect">
            <a:avLst/>
          </a:prstGeom>
        </p:spPr>
        <p:txBody>
          <a:bodyPr anchorCtr="0" anchor="t" bIns="91425" lIns="91425" rIns="91425" tIns="91425">
            <a:noAutofit/>
          </a:bodyPr>
          <a:lstStyle/>
          <a:p>
            <a:pPr lvl="0">
              <a:spcBef>
                <a:spcPts val="0"/>
              </a:spcBef>
              <a:buNone/>
            </a:pPr>
            <a:r>
              <a:rPr lang="en">
                <a:latin typeface="Bree Serif"/>
                <a:ea typeface="Bree Serif"/>
                <a:cs typeface="Bree Serif"/>
                <a:sym typeface="Bree Serif"/>
              </a:rPr>
              <a:t>On October 26, 2001 President George W. Bush signed into law the </a:t>
            </a:r>
            <a:r>
              <a:rPr b="1" lang="en">
                <a:latin typeface="Bree Serif"/>
                <a:ea typeface="Bree Serif"/>
                <a:cs typeface="Bree Serif"/>
                <a:sym typeface="Bree Serif"/>
              </a:rPr>
              <a:t>USA Patriot Act </a:t>
            </a:r>
            <a:r>
              <a:rPr lang="en">
                <a:latin typeface="Bree Serif"/>
                <a:ea typeface="Bree Serif"/>
                <a:cs typeface="Bree Serif"/>
                <a:sym typeface="Bree Serif"/>
              </a:rPr>
              <a:t>which allows the government to secretly request and obtain library, IT and other records for large numbers of individuals without any reason to believe they are involved in illegal activities.  On June 1, 2015 after the Act expired, the</a:t>
            </a:r>
            <a:r>
              <a:rPr b="1" lang="en">
                <a:latin typeface="Bree Serif"/>
                <a:ea typeface="Bree Serif"/>
                <a:cs typeface="Bree Serif"/>
                <a:sym typeface="Bree Serif"/>
              </a:rPr>
              <a:t> USA Freedom Act </a:t>
            </a:r>
            <a:r>
              <a:rPr lang="en">
                <a:latin typeface="Bree Serif"/>
                <a:ea typeface="Bree Serif"/>
                <a:cs typeface="Bree Serif"/>
                <a:sym typeface="Bree Serif"/>
              </a:rPr>
              <a:t>was passed into law to renew the expired parts until 2019. </a:t>
            </a:r>
          </a:p>
          <a:p>
            <a:pPr lvl="0">
              <a:spcBef>
                <a:spcPts val="0"/>
              </a:spcBef>
              <a:buNone/>
            </a:pPr>
            <a:r>
              <a:rPr lang="en">
                <a:latin typeface="Bree Serif"/>
                <a:ea typeface="Bree Serif"/>
                <a:cs typeface="Bree Serif"/>
                <a:sym typeface="Bree Serif"/>
              </a:rPr>
              <a:t>Technology is here to stay….</a:t>
            </a:r>
          </a:p>
          <a:p>
            <a:pPr lvl="0">
              <a:spcBef>
                <a:spcPts val="0"/>
              </a:spcBef>
              <a:buNone/>
            </a:pPr>
            <a:r>
              <a:rPr lang="en">
                <a:latin typeface="Bree Serif"/>
                <a:ea typeface="Bree Serif"/>
                <a:cs typeface="Bree Serif"/>
                <a:sym typeface="Bree Serif"/>
              </a:rPr>
              <a:t>Education, using caution, remaining informed about the benefits and dangers of navigating the IT highway can help to eliminate the privacy risks of communicating in a technologically advanced society.</a:t>
            </a:r>
          </a:p>
          <a:p>
            <a:pPr lvl="0">
              <a:spcBef>
                <a:spcPts val="0"/>
              </a:spcBef>
              <a:buNone/>
            </a:pPr>
            <a:r>
              <a:t/>
            </a:r>
            <a:endParaRPr>
              <a:latin typeface="Bree Serif"/>
              <a:ea typeface="Bree Serif"/>
              <a:cs typeface="Bree Serif"/>
              <a:sym typeface="Bree Serif"/>
            </a:endParaRPr>
          </a:p>
          <a:p>
            <a:pPr lvl="0">
              <a:spcBef>
                <a:spcPts val="0"/>
              </a:spcBef>
              <a:buNone/>
            </a:pPr>
            <a:r>
              <a:rPr lang="en">
                <a:latin typeface="Bree Serif"/>
                <a:ea typeface="Bree Serif"/>
                <a:cs typeface="Bree Serif"/>
                <a:sym typeface="Bree Serif"/>
              </a:rPr>
              <a:t>Website: </a:t>
            </a:r>
            <a:r>
              <a:rPr lang="en" u="sng">
                <a:solidFill>
                  <a:srgbClr val="FFFF00"/>
                </a:solidFill>
                <a:latin typeface="Bree Serif"/>
                <a:ea typeface="Bree Serif"/>
                <a:cs typeface="Bree Serif"/>
                <a:sym typeface="Bree Serif"/>
                <a:hlinkClick r:id="rId3"/>
              </a:rPr>
              <a:t>www.icsprivacyproject.weebly.com</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